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F6E0E8E6-B6EB-498A-BC29-48D81AAAA5B6}" type="datetimeFigureOut">
              <a:rPr lang="en-US" dirty="0"/>
              <a:t>12/12/2018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9144" y="4882896"/>
            <a:ext cx="4050792" cy="1197864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A8B59-FD8C-464E-A2E0-D2DB42977C43}" type="datetimeFigureOut">
              <a:rPr lang="en-US" dirty="0"/>
              <a:t>12/12/2018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D0685-9E9F-46AF-8733-3458A4A5B67E}" type="datetimeFigureOut">
              <a:rPr lang="en-US" dirty="0"/>
              <a:t>12/12/2018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578A0-4252-4A4F-8A4C-4F80F1AD91FF}" type="datetimeFigureOut">
              <a:rPr lang="en-US" dirty="0"/>
              <a:t>12/12/2018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DF071-3364-4AF2-8784-696D9E530376}" type="datetimeFigureOut">
              <a:rPr lang="en-US" dirty="0"/>
              <a:t>12/12/2018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0C83B-2A0D-4895-8D19-F0DA28872F64}" type="datetimeFigureOut">
              <a:rPr lang="en-US" dirty="0"/>
              <a:t>12/12/2018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2ACF0-C7E7-4CC8-840E-A2809FB4BDF6}" type="datetimeFigureOut">
              <a:rPr lang="en-US" dirty="0"/>
              <a:t>12/12/2018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B64FF-53E9-4519-AFEB-B5EAE0A6C098}" type="datetimeFigureOut">
              <a:rPr lang="en-US" dirty="0"/>
              <a:t>12/12/2018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0605F-0999-49B8-97E8-A9F5FE66FD89}" type="datetimeFigureOut">
              <a:rPr lang="en-US" dirty="0"/>
              <a:t>12/12/2018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41493-8214-4CD3-9E66-4A7CE0239274}" type="datetimeFigureOut">
              <a:rPr lang="en-US" dirty="0"/>
              <a:t>12/12/2018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5397E-FD2D-4D0A-B33C-2E5AEFAED143}" type="datetimeFigureOut">
              <a:rPr lang="en-US" dirty="0"/>
              <a:t>12/12/2018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5092E-80DC-4992-A0D4-E74F7FC3042B}" type="datetimeFigureOut">
              <a:rPr lang="en-US" dirty="0"/>
              <a:t>12/12/2018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9A4C6-EA06-4AF0-A839-1839C57399A0}" type="datetimeFigureOut">
              <a:rPr lang="en-US" dirty="0"/>
              <a:t>12/12/2018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C016-2580-485A-AC4B-4452BC379743}" type="datetimeFigureOut">
              <a:rPr lang="en-US" dirty="0"/>
              <a:t>12/12/2018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0C8E6-7044-439E-9AE7-82A0C81AB0F0}" type="datetimeFigureOut">
              <a:rPr lang="en-US" dirty="0"/>
              <a:t>12/12/2018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5F70E-5DFF-42EC-93B3-07D70D7ED1BD}" type="datetimeFigureOut">
              <a:rPr lang="en-US" dirty="0"/>
              <a:t>12/12/2018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520B5-A0C9-4D15-A71B-70A075D52D64}" type="datetimeFigureOut">
              <a:rPr lang="en-US" dirty="0"/>
              <a:t>12/12/2018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61EAF71F-1A43-41B7-B605-0710A83174B7}" type="datetimeFigureOut">
              <a:rPr lang="en-US" dirty="0"/>
              <a:t>12/12/2018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splitwise.com/2014/01/06/free-us-population-density-and-unemployment-rate-by-zip-code/" TargetMode="External"/><Relationship Id="rId2" Type="http://schemas.openxmlformats.org/officeDocument/2006/relationships/hyperlink" Target="http://www.bestplaces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Escape Room Profiling  &amp; Saturation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Keith Jones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967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Houston</a:t>
            </a:r>
            <a:br>
              <a:rPr lang="en-US" dirty="0" smtClean="0"/>
            </a:br>
            <a:r>
              <a:rPr lang="en-US" dirty="0" smtClean="0"/>
              <a:t>   Texas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487" y="0"/>
            <a:ext cx="6735905" cy="5553075"/>
          </a:xfrm>
          <a:prstGeom prst="rect">
            <a:avLst/>
          </a:prstGeom>
        </p:spPr>
      </p:pic>
      <p:pic>
        <p:nvPicPr>
          <p:cNvPr id="6146" name="Picture 2" descr="Image result for houston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12134"/>
            <a:ext cx="2533917" cy="253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457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Houston Metropolitan Area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cap="none" dirty="0" smtClean="0"/>
              <a:t>Most successful escape rooms:</a:t>
            </a:r>
          </a:p>
          <a:p>
            <a:pPr lvl="1"/>
            <a:r>
              <a:rPr lang="en-US" cap="none" dirty="0" smtClean="0"/>
              <a:t>Houston Escape Room</a:t>
            </a:r>
          </a:p>
          <a:p>
            <a:pPr lvl="1"/>
            <a:r>
              <a:rPr lang="en-US" cap="none" dirty="0" smtClean="0"/>
              <a:t>Escape the Room Texas</a:t>
            </a:r>
          </a:p>
          <a:p>
            <a:r>
              <a:rPr lang="en-US" cap="none" dirty="0" smtClean="0"/>
              <a:t>Out of 101 zip codes, 65 met the same neighborhood profile as these two rooms (see below)</a:t>
            </a:r>
          </a:p>
          <a:p>
            <a:endParaRPr lang="en-US" cap="none" dirty="0" smtClean="0"/>
          </a:p>
          <a:p>
            <a:endParaRPr lang="en-US" cap="none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600215"/>
            <a:ext cx="116940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77002, 77003, 77004, 77006, 77007, 77008, 77009, 77010, 77011, 77012, 77016, 77018, 77019, 77020, 77021, 77023, 77024, 77025, 77026, 77027, 77031, 77032, 77035, 77036, 77037, 77040, 77041, 77042, 77044, 77045, 77046, 77051, 77054, 77056, 77057, 77058, 77059, 77060, 77061, 77063, 77064, 77067, 77068, 77070, 77072, 77074, 77077, 77079, 77081, 77082, 77084, 77085, 77086, 77087, 77088, 77090, 77092, 77093, 77096, 77098, 77339, 77345, 77388, 77429, and 77598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7" name="Picture 2" descr="Image result for houston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9008" y="97293"/>
            <a:ext cx="1133340" cy="113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2132459" y="3992450"/>
            <a:ext cx="7077075" cy="1607765"/>
          </a:xfrm>
          <a:prstGeom prst="rect">
            <a:avLst/>
          </a:prstGeom>
        </p:spPr>
      </p:pic>
      <p:pic>
        <p:nvPicPr>
          <p:cNvPr id="5122" name="Picture 2" descr="Image result for houston escape ro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037" y="1630187"/>
            <a:ext cx="3570475" cy="119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escape the room texa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177" y="1790600"/>
            <a:ext cx="2619375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631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You Go . . 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cap="none" dirty="0" smtClean="0"/>
              <a:t>Some things to keep in mind about these location recommendations:</a:t>
            </a:r>
          </a:p>
          <a:p>
            <a:pPr lvl="1"/>
            <a:r>
              <a:rPr lang="en-US" cap="none" dirty="0" smtClean="0"/>
              <a:t>Results are not completely perfect—K-Means Clustering can shift with different iterations</a:t>
            </a:r>
          </a:p>
          <a:p>
            <a:pPr lvl="1"/>
            <a:r>
              <a:rPr lang="en-US" cap="none" dirty="0" smtClean="0"/>
              <a:t>Analysis does not take into account ‘one-shot’ locations that only show up in one zip code and not others (for example, universities, hospitals, prisons, airports, etc.]</a:t>
            </a:r>
          </a:p>
          <a:p>
            <a:pPr lvl="1"/>
            <a:r>
              <a:rPr lang="en-US" cap="none" dirty="0" smtClean="0"/>
              <a:t>In the clustering, some clusters had large amounts of the zip codes, despite constraining based on population density</a:t>
            </a:r>
          </a:p>
          <a:p>
            <a:pPr lvl="1"/>
            <a:r>
              <a:rPr lang="en-US" cap="none" dirty="0" smtClean="0"/>
              <a:t>No location can compensate for a poor business plan or lack of a good experience for patrons</a:t>
            </a:r>
          </a:p>
        </p:txBody>
      </p:sp>
      <p:pic>
        <p:nvPicPr>
          <p:cNvPr id="10242" name="Picture 2" descr="Image result for cau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898" y="385962"/>
            <a:ext cx="2008760" cy="175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381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cap="none" dirty="0" smtClean="0"/>
              <a:t>You now have 3 lists of data for 3 different cities, full of recommendations of zip codes that would be strong candidates to put a future escape room</a:t>
            </a:r>
          </a:p>
          <a:p>
            <a:r>
              <a:rPr lang="en-US" cap="none" dirty="0" smtClean="0"/>
              <a:t>Remember the cautions on the previous slide!</a:t>
            </a:r>
          </a:p>
          <a:p>
            <a:r>
              <a:rPr lang="en-US" cap="none" dirty="0" smtClean="0"/>
              <a:t>Potential recommendations for future analysis:</a:t>
            </a:r>
          </a:p>
          <a:p>
            <a:pPr lvl="1"/>
            <a:r>
              <a:rPr lang="en-US" cap="none" dirty="0" smtClean="0"/>
              <a:t>Using Yelp data</a:t>
            </a:r>
          </a:p>
          <a:p>
            <a:pPr lvl="1"/>
            <a:r>
              <a:rPr lang="en-US" cap="none" dirty="0" smtClean="0"/>
              <a:t>Run clustering on full data set once, then run clustering again on just the zip codes returned in the 1 or 2 largest clusters</a:t>
            </a:r>
          </a:p>
        </p:txBody>
      </p:sp>
    </p:spTree>
    <p:extLst>
      <p:ext uri="{BB962C8B-B14F-4D97-AF65-F5344CB8AC3E}">
        <p14:creationId xmlns:p14="http://schemas.microsoft.com/office/powerpoint/2010/main" val="3801355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Escape Room?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cap="none" dirty="0" smtClean="0"/>
              <a:t>4 – 8 people put into a themed room filled with locks and puzzles</a:t>
            </a:r>
          </a:p>
          <a:p>
            <a:r>
              <a:rPr lang="en-US" cap="none" dirty="0" smtClean="0"/>
              <a:t>Need to solve the puzzles somewhat sequentially</a:t>
            </a:r>
          </a:p>
          <a:p>
            <a:r>
              <a:rPr lang="en-US" cap="none" dirty="0" smtClean="0"/>
              <a:t>Solve them all within a certain time (usually 60 minutes) to ‘escape the room’</a:t>
            </a:r>
          </a:p>
          <a:p>
            <a:endParaRPr lang="en-US" cap="none" dirty="0"/>
          </a:p>
          <a:p>
            <a:endParaRPr lang="en-US" cap="none" dirty="0" smtClean="0"/>
          </a:p>
          <a:p>
            <a:endParaRPr lang="en-US" cap="none" dirty="0"/>
          </a:p>
        </p:txBody>
      </p:sp>
      <p:pic>
        <p:nvPicPr>
          <p:cNvPr id="1026" name="Picture 2" descr="Image result for escape ro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612" y="3765578"/>
            <a:ext cx="4188126" cy="239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escape ro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20" y="3765578"/>
            <a:ext cx="4048395" cy="239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982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544576" cy="115196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 you want to start an escape room?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1" y="2024759"/>
            <a:ext cx="10394707" cy="3311189"/>
          </a:xfrm>
        </p:spPr>
        <p:txBody>
          <a:bodyPr/>
          <a:lstStyle/>
          <a:p>
            <a:r>
              <a:rPr lang="en-US" cap="none" dirty="0" smtClean="0"/>
              <a:t>Relatively new industry</a:t>
            </a:r>
          </a:p>
          <a:p>
            <a:r>
              <a:rPr lang="en-US" cap="none" dirty="0" smtClean="0"/>
              <a:t>Still growing</a:t>
            </a:r>
          </a:p>
          <a:p>
            <a:r>
              <a:rPr lang="en-US" cap="none" dirty="0" smtClean="0"/>
              <a:t>Capital required to start one can be rather low, especially if you create your own puzzles</a:t>
            </a:r>
          </a:p>
          <a:p>
            <a:r>
              <a:rPr lang="en-US" cap="none" dirty="0" smtClean="0"/>
              <a:t>But as they become more popular and more frequent, where do you put new escape rooms?</a:t>
            </a:r>
            <a:endParaRPr lang="en-US" cap="non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116" y="1837765"/>
            <a:ext cx="1724180" cy="159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686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We’ve got an analysis for that!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cap="none" dirty="0" smtClean="0"/>
              <a:t>Data from several different sources:</a:t>
            </a:r>
          </a:p>
          <a:p>
            <a:pPr lvl="1"/>
            <a:r>
              <a:rPr lang="en-US" cap="none" dirty="0" smtClean="0"/>
              <a:t>Locational data from </a:t>
            </a:r>
            <a:r>
              <a:rPr lang="en-US" cap="none" dirty="0" err="1" smtClean="0"/>
              <a:t>Foursquare’s</a:t>
            </a:r>
            <a:r>
              <a:rPr lang="en-US" cap="none" dirty="0" smtClean="0"/>
              <a:t> database</a:t>
            </a:r>
          </a:p>
          <a:p>
            <a:pPr lvl="1"/>
            <a:r>
              <a:rPr lang="en-US" cap="none" dirty="0" smtClean="0"/>
              <a:t>Zip Code information from </a:t>
            </a:r>
            <a:r>
              <a:rPr lang="en-US" cap="none" dirty="0" smtClean="0">
                <a:hlinkClick r:id="rId2"/>
              </a:rPr>
              <a:t>www.BestPlaces.net</a:t>
            </a:r>
            <a:endParaRPr lang="en-US" cap="none" dirty="0" smtClean="0"/>
          </a:p>
          <a:p>
            <a:pPr lvl="1"/>
            <a:r>
              <a:rPr lang="en-US" cap="none" dirty="0" smtClean="0"/>
              <a:t>Population Density data by zip code from the </a:t>
            </a:r>
            <a:r>
              <a:rPr lang="en-US" cap="none" dirty="0" err="1" smtClean="0"/>
              <a:t>Splitwise</a:t>
            </a:r>
            <a:r>
              <a:rPr lang="en-US" cap="none" dirty="0" smtClean="0"/>
              <a:t> Blog</a:t>
            </a:r>
          </a:p>
          <a:p>
            <a:pPr lvl="2"/>
            <a:r>
              <a:rPr lang="en-US" u="sng" dirty="0">
                <a:hlinkClick r:id="rId3"/>
              </a:rPr>
              <a:t>https://blog.splitwise.com/2014/01/06/free-us-population-density-and-unemployment-rate-by-zip-code/</a:t>
            </a:r>
            <a:endParaRPr lang="en-US" cap="none" dirty="0"/>
          </a:p>
        </p:txBody>
      </p:sp>
      <p:pic>
        <p:nvPicPr>
          <p:cNvPr id="2050" name="Picture 2" descr="Image result for foursqua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513" y="1617798"/>
            <a:ext cx="1696652" cy="84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bestplaces.ne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839" y="2576345"/>
            <a:ext cx="2952388" cy="121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plitwis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4713" y="2063396"/>
            <a:ext cx="1915914" cy="192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542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Only the Data You Need!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cap="none" dirty="0" smtClean="0"/>
              <a:t>Data on existing escape rooms in the area pulled from Foursquare</a:t>
            </a:r>
          </a:p>
          <a:p>
            <a:r>
              <a:rPr lang="en-US" cap="none" dirty="0" smtClean="0"/>
              <a:t>Zip codes filtered for appropriate population density</a:t>
            </a:r>
          </a:p>
          <a:p>
            <a:r>
              <a:rPr lang="en-US" cap="none" dirty="0" smtClean="0"/>
              <a:t>Venue information gathered for each remaining zip code in the area</a:t>
            </a:r>
          </a:p>
          <a:p>
            <a:r>
              <a:rPr lang="en-US" cap="none" dirty="0" smtClean="0"/>
              <a:t>Neighborhood profiles created using machine learning</a:t>
            </a:r>
          </a:p>
          <a:p>
            <a:pPr lvl="1"/>
            <a:r>
              <a:rPr lang="en-US" cap="none" dirty="0" smtClean="0"/>
              <a:t>K-Means Clustering</a:t>
            </a:r>
          </a:p>
          <a:p>
            <a:r>
              <a:rPr lang="en-US" cap="none" dirty="0" smtClean="0"/>
              <a:t>Results for Phoenix/Mesa, Salt Lake City, and Houston</a:t>
            </a:r>
            <a:endParaRPr lang="en-US" cap="none" dirty="0"/>
          </a:p>
        </p:txBody>
      </p:sp>
      <p:pic>
        <p:nvPicPr>
          <p:cNvPr id="3074" name="Picture 2" descr="Image result for data clust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902" y="1361247"/>
            <a:ext cx="3289243" cy="353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320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Phoenix</a:t>
            </a:r>
            <a:br>
              <a:rPr lang="en-US" dirty="0" smtClean="0"/>
            </a:br>
            <a:r>
              <a:rPr lang="en-US" dirty="0" smtClean="0"/>
              <a:t>Arizona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078" y="386366"/>
            <a:ext cx="8607486" cy="5480638"/>
          </a:xfrm>
          <a:prstGeom prst="rect">
            <a:avLst/>
          </a:prstGeom>
        </p:spPr>
      </p:pic>
      <p:pic>
        <p:nvPicPr>
          <p:cNvPr id="5" name="Picture 2" descr="Image result for phoenix arizona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2331075"/>
            <a:ext cx="2274136" cy="220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020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Phoenix/Mesa Metropolitan Area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cap="none" dirty="0" smtClean="0"/>
              <a:t>Most successful escape rooms:</a:t>
            </a:r>
          </a:p>
          <a:p>
            <a:pPr lvl="1"/>
            <a:r>
              <a:rPr lang="en-US" cap="none" dirty="0" smtClean="0"/>
              <a:t>Escape the Room</a:t>
            </a:r>
          </a:p>
          <a:p>
            <a:pPr lvl="1"/>
            <a:r>
              <a:rPr lang="en-US" cap="none" dirty="0" smtClean="0"/>
              <a:t>Riddle Escape Room</a:t>
            </a:r>
          </a:p>
          <a:p>
            <a:r>
              <a:rPr lang="en-US" cap="none" dirty="0" smtClean="0"/>
              <a:t>Out of 155 zip codes, 41 met the same neighborhood profile as these two rooms (see below)</a:t>
            </a:r>
          </a:p>
          <a:p>
            <a:endParaRPr lang="en-US" cap="none" dirty="0" smtClean="0"/>
          </a:p>
          <a:p>
            <a:endParaRPr lang="en-US" cap="none" dirty="0"/>
          </a:p>
        </p:txBody>
      </p:sp>
      <p:pic>
        <p:nvPicPr>
          <p:cNvPr id="4098" name="Picture 2" descr="Image result for phoenix arizona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524" y="127695"/>
            <a:ext cx="972714" cy="94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5800" y="5548700"/>
            <a:ext cx="10396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85013, 85014, 85015, 85017, 85018, 85019, 85021, 85023, 85031, 85032, 85035, 85048, 85050, 85051, 85086, 85120, 85140, 85143, 85201, 85203, 85208, 85210, 85224, 85233, 85251, 85257, 85258, 85259, 85260, 85284, 85295, 85296, 85298, 85302, 85303, 85305, 85307, 85310, 85323, 85338, and 85375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2202287" y="4185633"/>
            <a:ext cx="6347742" cy="1298672"/>
          </a:xfrm>
          <a:prstGeom prst="rect">
            <a:avLst/>
          </a:prstGeom>
        </p:spPr>
      </p:pic>
      <p:pic>
        <p:nvPicPr>
          <p:cNvPr id="4100" name="Picture 4" descr="Image result for riddle escape ro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012" y="2111483"/>
            <a:ext cx="2641332" cy="108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phoenix escape the roo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667" y="2063397"/>
            <a:ext cx="2871989" cy="119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781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Salt Lake</a:t>
            </a:r>
            <a:br>
              <a:rPr lang="en-US" dirty="0" smtClean="0"/>
            </a:br>
            <a:r>
              <a:rPr lang="en-US" dirty="0" smtClean="0"/>
              <a:t>City, Utah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649" y="0"/>
            <a:ext cx="6712844" cy="5653548"/>
          </a:xfrm>
          <a:prstGeom prst="rect">
            <a:avLst/>
          </a:prstGeom>
        </p:spPr>
      </p:pic>
      <p:pic>
        <p:nvPicPr>
          <p:cNvPr id="8194" name="Picture 2" descr="Image result for salt lake city lo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26" t="4525" r="27051" b="6091"/>
          <a:stretch/>
        </p:blipFill>
        <p:spPr bwMode="auto">
          <a:xfrm>
            <a:off x="685800" y="2150771"/>
            <a:ext cx="2611191" cy="239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837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Salt Lake City Metropolitan Area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cap="none" dirty="0" smtClean="0"/>
              <a:t>Most successful escape rooms:</a:t>
            </a:r>
          </a:p>
          <a:p>
            <a:pPr lvl="1"/>
            <a:r>
              <a:rPr lang="en-US" cap="none" dirty="0" smtClean="0"/>
              <a:t>Alcatraz Escape Games</a:t>
            </a:r>
          </a:p>
          <a:p>
            <a:pPr lvl="1"/>
            <a:r>
              <a:rPr lang="en-US" cap="none" dirty="0" smtClean="0"/>
              <a:t>Mystery Escape Room</a:t>
            </a:r>
          </a:p>
          <a:p>
            <a:r>
              <a:rPr lang="en-US" cap="none" dirty="0" smtClean="0"/>
              <a:t>Out of 46 zip codes, 20 met the same neighborhood profile as these two rooms (see below)</a:t>
            </a:r>
          </a:p>
          <a:p>
            <a:endParaRPr lang="en-US" cap="none" dirty="0" smtClean="0"/>
          </a:p>
          <a:p>
            <a:endParaRPr lang="en-US" cap="none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5651732"/>
            <a:ext cx="10396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84020, 84047, 84070, 84088, 84093, 84101, 84102, 84103, 84104, 84105, 84106, 84107, 84111, 84112, 84113, 84115, 84117, 84119, 84120, and 84124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2" descr="Image result for salt lake city log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26" t="4525" r="27051" b="6091"/>
          <a:stretch/>
        </p:blipFill>
        <p:spPr bwMode="auto">
          <a:xfrm>
            <a:off x="10444766" y="62332"/>
            <a:ext cx="1171977" cy="107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2104622" y="4028471"/>
            <a:ext cx="7065135" cy="1520229"/>
          </a:xfrm>
          <a:prstGeom prst="rect">
            <a:avLst/>
          </a:prstGeom>
        </p:spPr>
      </p:pic>
      <p:pic>
        <p:nvPicPr>
          <p:cNvPr id="7170" name="Picture 2" descr="Image result for alcatraz escape gam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236" y="1597487"/>
            <a:ext cx="2443565" cy="172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mystery escape roo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464" y="1698874"/>
            <a:ext cx="3500264" cy="146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6785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8FA751"/>
      </a:accent1>
      <a:accent2>
        <a:srgbClr val="629D7D"/>
      </a:accent2>
      <a:accent3>
        <a:srgbClr val="5A7AAB"/>
      </a:accent3>
      <a:accent4>
        <a:srgbClr val="AA618F"/>
      </a:accent4>
      <a:accent5>
        <a:srgbClr val="BA5445"/>
      </a:accent5>
      <a:accent6>
        <a:srgbClr val="C8A547"/>
      </a:accent6>
      <a:hlink>
        <a:srgbClr val="91BF1A"/>
      </a:hlink>
      <a:folHlink>
        <a:srgbClr val="ADBE82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CF823853-53CC-4249-AEDB-2EA9F718B2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103</TotalTime>
  <Words>726</Words>
  <Application>Microsoft Office PowerPoint</Application>
  <PresentationFormat>Widescreen</PresentationFormat>
  <Paragraphs>58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Impact</vt:lpstr>
      <vt:lpstr>Main Event</vt:lpstr>
      <vt:lpstr>Escape Room Profiling  &amp; Saturation</vt:lpstr>
      <vt:lpstr>What is an Escape Room?</vt:lpstr>
      <vt:lpstr>So you want to start an escape room?</vt:lpstr>
      <vt:lpstr>We’ve got an analysis for that!</vt:lpstr>
      <vt:lpstr>Only the Data You Need!</vt:lpstr>
      <vt:lpstr>Phoenix Arizona</vt:lpstr>
      <vt:lpstr>Phoenix/Mesa Metropolitan Area</vt:lpstr>
      <vt:lpstr>Salt Lake City, Utah</vt:lpstr>
      <vt:lpstr>Salt Lake City Metropolitan Area</vt:lpstr>
      <vt:lpstr>Houston    Texas</vt:lpstr>
      <vt:lpstr>Houston Metropolitan Area</vt:lpstr>
      <vt:lpstr>Before You Go . . .</vt:lpstr>
      <vt:lpstr>In 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Escape Room Profiling  &amp; Saturation</dc:title>
  <dc:creator>Keith Jones</dc:creator>
  <cp:lastModifiedBy>Keith Jones</cp:lastModifiedBy>
  <cp:revision>10</cp:revision>
  <dcterms:created xsi:type="dcterms:W3CDTF">2018-12-12T23:13:51Z</dcterms:created>
  <dcterms:modified xsi:type="dcterms:W3CDTF">2018-12-13T00:57:11Z</dcterms:modified>
</cp:coreProperties>
</file>